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7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9" r:id="rId4"/>
    <p:sldId id="270" r:id="rId5"/>
    <p:sldId id="269" r:id="rId6"/>
    <p:sldId id="266" r:id="rId7"/>
    <p:sldId id="268" r:id="rId8"/>
    <p:sldId id="267" r:id="rId9"/>
    <p:sldId id="265" r:id="rId10"/>
    <p:sldId id="260" r:id="rId11"/>
    <p:sldId id="263" r:id="rId12"/>
    <p:sldId id="264" r:id="rId13"/>
    <p:sldId id="272" r:id="rId14"/>
    <p:sldId id="273" r:id="rId15"/>
    <p:sldId id="261" r:id="rId16"/>
    <p:sldId id="262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E2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EB715C4-E46D-4725-A686-767195AD49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pt-BR"/>
              <a:t>LEI Nº 13.709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6A1AF30-23BB-46AE-BC6F-ED9BC03365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00F4E-C615-42E7-B743-5B59C6BF6B33}" type="datetimeFigureOut">
              <a:rPr lang="pt-BR" smtClean="0"/>
              <a:t>29/03/2022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3D4B0F-9637-4A7F-B9DF-E0C212FB26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F41F7C2-C17B-4769-A2D3-9ACD9A23FC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F5A4DB-922D-46CD-B73E-D4650C84CD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196805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pt-BR"/>
              <a:t>LEI Nº 13.709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FD212-FA70-48A8-82D6-AD969496E000}" type="datetimeFigureOut">
              <a:rPr lang="pt-BR" smtClean="0"/>
              <a:t>29/03/2022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7DD0B2-ED2D-44DF-A54A-C78842D098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6646828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FC1F8-1A13-46B3-9A3B-132C1B1A7BBB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98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1C9B-1ED7-44AF-817D-D154B362FCB1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78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734B-941D-4C55-B634-D227BD1744A7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10537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6A3A3-06F4-4DA9-88F3-D9089255240E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706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22345-F730-46E0-A6F3-1C5E0943DE9A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5002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5ADDD-5B37-4EA0-9137-5BC010EB801B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56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A0515-7642-47B5-B689-D0DE3AC531CB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7513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A8F37-5D8C-4DC7-B823-7966A6378E6F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361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6A134-3B9B-4CA6-B82D-6BCC650E3DEE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64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03C22-136F-4BAA-B1EC-23F04CF06901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069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69E2C-6EC7-47A6-BF2B-DB9FB4B82B94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737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C312D-4585-49DF-BC8E-92135779474E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60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DA62-2DD6-4393-AE23-08AA4A367AB0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518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8371A-6691-47BF-AEB3-A6EB51781A52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39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91C65-A4E7-469A-AFE9-BB2C47CFE8D4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041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DB51D-622A-4988-AC60-78986D241C22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988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BB9D4-D286-454A-AD61-E9A41AC79E5C}" type="datetime1">
              <a:rPr lang="pt-BR" smtClean="0"/>
              <a:t>29/03/2022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664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C623BC-369A-457D-BE11-277EE6E25A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LGPD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A34B7B-FCE0-439E-ACC2-CBEC3C476F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Lei Geral de Proteção de Dados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EA3B365-2799-4266-B083-97EA5CB16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AE79174E-9C3C-4770-86EC-F17D2CBD5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7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B0F9E-F1DA-4935-BCDB-4EC73EE84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LGPD – Por que surgiu?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941799-9A45-42CA-8B07-289FEF469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0" i="0" dirty="0">
                <a:solidFill>
                  <a:srgbClr val="000000"/>
                </a:solidFill>
                <a:effectLst/>
                <a:latin typeface="Titillium Web" panose="020B0604020202020204" pitchFamily="2" charset="0"/>
              </a:rPr>
              <a:t>Tem como principal objetivo </a:t>
            </a:r>
            <a:r>
              <a:rPr lang="pt-BR" b="1" i="0" dirty="0">
                <a:solidFill>
                  <a:srgbClr val="000000"/>
                </a:solidFill>
                <a:effectLst/>
                <a:latin typeface="Titillium Web" panose="020B0604020202020204" pitchFamily="2" charset="0"/>
              </a:rPr>
              <a:t>proteger</a:t>
            </a:r>
            <a:r>
              <a:rPr lang="pt-BR" b="0" i="0" dirty="0">
                <a:solidFill>
                  <a:srgbClr val="000000"/>
                </a:solidFill>
                <a:effectLst/>
                <a:latin typeface="Titillium Web" panose="020B0604020202020204" pitchFamily="2" charset="0"/>
              </a:rPr>
              <a:t> os direitos fundamentais de </a:t>
            </a:r>
            <a:r>
              <a:rPr lang="pt-BR" b="1" i="0" dirty="0">
                <a:solidFill>
                  <a:srgbClr val="000000"/>
                </a:solidFill>
                <a:effectLst/>
                <a:latin typeface="Titillium Web" panose="020B0604020202020204" pitchFamily="2" charset="0"/>
              </a:rPr>
              <a:t>liberdade</a:t>
            </a:r>
            <a:r>
              <a:rPr lang="pt-BR" b="0" i="0" dirty="0">
                <a:solidFill>
                  <a:srgbClr val="000000"/>
                </a:solidFill>
                <a:effectLst/>
                <a:latin typeface="Titillium Web" panose="020B0604020202020204" pitchFamily="2" charset="0"/>
              </a:rPr>
              <a:t> e de </a:t>
            </a:r>
            <a:r>
              <a:rPr lang="pt-BR" b="1" i="0" dirty="0">
                <a:solidFill>
                  <a:srgbClr val="000000"/>
                </a:solidFill>
                <a:effectLst/>
                <a:latin typeface="Titillium Web" panose="020B0604020202020204" pitchFamily="2" charset="0"/>
              </a:rPr>
              <a:t>privacidade</a:t>
            </a:r>
            <a:r>
              <a:rPr lang="pt-BR" b="0" i="0" dirty="0">
                <a:solidFill>
                  <a:srgbClr val="000000"/>
                </a:solidFill>
                <a:effectLst/>
                <a:latin typeface="Titillium Web" panose="020B0604020202020204" pitchFamily="2" charset="0"/>
              </a:rPr>
              <a:t> e o </a:t>
            </a:r>
            <a:r>
              <a:rPr lang="pt-BR" b="1" i="0" dirty="0">
                <a:solidFill>
                  <a:srgbClr val="000000"/>
                </a:solidFill>
                <a:effectLst/>
                <a:latin typeface="Titillium Web" panose="020B0604020202020204" pitchFamily="2" charset="0"/>
              </a:rPr>
              <a:t>livre desenvolvimento </a:t>
            </a:r>
            <a:r>
              <a:rPr lang="pt-BR" b="0" i="0" dirty="0">
                <a:solidFill>
                  <a:srgbClr val="000000"/>
                </a:solidFill>
                <a:effectLst/>
                <a:latin typeface="Titillium Web" panose="020B0604020202020204" pitchFamily="2" charset="0"/>
              </a:rPr>
              <a:t>da personalidade da pessoa </a:t>
            </a:r>
            <a:r>
              <a:rPr lang="pt-BR" b="1" i="0" dirty="0">
                <a:solidFill>
                  <a:srgbClr val="000000"/>
                </a:solidFill>
                <a:effectLst/>
                <a:latin typeface="Titillium Web" panose="020B0604020202020204" pitchFamily="2" charset="0"/>
              </a:rPr>
              <a:t>natural</a:t>
            </a:r>
            <a:r>
              <a:rPr lang="pt-BR" b="0" i="0" dirty="0">
                <a:solidFill>
                  <a:srgbClr val="000000"/>
                </a:solidFill>
                <a:effectLst/>
                <a:latin typeface="Titillium Web" panose="020B0604020202020204" pitchFamily="2" charset="0"/>
              </a:rPr>
              <a:t>.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Titillium Web" panose="00000500000000000000" pitchFamily="2" charset="0"/>
              </a:rPr>
              <a:t> </a:t>
            </a:r>
            <a:r>
              <a:rPr lang="pt-BR" dirty="0">
                <a:solidFill>
                  <a:srgbClr val="000000"/>
                </a:solidFill>
                <a:latin typeface="Titillium Web" panose="00000500000000000000" pitchFamily="2" charset="0"/>
              </a:rPr>
              <a:t>E </a:t>
            </a:r>
            <a:r>
              <a:rPr lang="pt-BR" b="0" i="0" dirty="0">
                <a:solidFill>
                  <a:srgbClr val="000000"/>
                </a:solidFill>
                <a:effectLst/>
                <a:latin typeface="Titillium Web" panose="00000500000000000000" pitchFamily="2" charset="0"/>
              </a:rPr>
              <a:t>criação de um cenário de segurança jurídica, visando a proteção aos dados pessoais de todo cidadão que esteja no Brasil, de acordo com os parâmetros internacionais existentes.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A716F9-3E71-4C3E-9F4D-58A8E278D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A973B0-B4EF-4457-8006-08858D722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867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7DBE1B-9751-4B55-96B5-5AC005CF9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2258DC-9C21-4B43-8334-0597BB3B8D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Dado Pessoal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D473B85-2304-4F28-A324-1FF6B73D695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/>
              <a:t>Informação relacionada a pessoa natural identificada ou identificável.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Nome social;</a:t>
            </a:r>
          </a:p>
          <a:p>
            <a:r>
              <a:rPr lang="pt-BR" dirty="0"/>
              <a:t>Dado financeiro;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49F4697-DC54-415A-BEB7-80CA241808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Dado Sensível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AA13583-C8AF-4817-A805-AF2ECABE9C7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/>
              <a:t>Dados que possa eventualmente ser discriminado por conta disso.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Origem racial ou étnica;</a:t>
            </a:r>
          </a:p>
          <a:p>
            <a:r>
              <a:rPr lang="pt-BR" dirty="0"/>
              <a:t>Convicção religiosa;</a:t>
            </a:r>
          </a:p>
          <a:p>
            <a:r>
              <a:rPr lang="pt-BR" dirty="0"/>
              <a:t>Opinião política;</a:t>
            </a:r>
          </a:p>
          <a:p>
            <a:r>
              <a:rPr lang="pt-BR" dirty="0"/>
              <a:t>Filiação a sindicato ou a organização de caráter religioso, filosófico ou político;</a:t>
            </a:r>
          </a:p>
          <a:p>
            <a:r>
              <a:rPr lang="pt-BR" dirty="0"/>
              <a:t>Dado referente à saúde ou à vida sexual;</a:t>
            </a:r>
          </a:p>
          <a:p>
            <a:r>
              <a:rPr lang="pt-BR" dirty="0"/>
              <a:t>Dado genético ou biométrico;</a:t>
            </a:r>
          </a:p>
          <a:p>
            <a:pPr marL="0" indent="0">
              <a:buNone/>
            </a:pPr>
            <a:r>
              <a:rPr lang="pt-BR" dirty="0"/>
              <a:t>*quando vinculado a uma pessoa natural;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8EEED74B-5E01-4CD5-B69D-1318220D7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D264418-FB31-4AD3-A3E1-C7590E68A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189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8BA61-38EB-4E2E-8007-6DBD9B6E3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Dado Anonimizado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75AF0F-260C-490A-972C-461968756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Dado relativo a titular que não possa ser identificado, considerando a utilização de meios técnicos razoáveis e disponíveis na ocasião de seu tratamento;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16BADDD-EEDB-4D39-A0F4-CE5C9A954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FCB968-1E72-49C5-9EC9-88A42677A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178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0DCC2A-9828-440B-BF1D-B5D232A7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Legislação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1FA1A58-859B-453E-BA96-5E79FD512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E056FC9-5597-4D62-A73C-1C3D4BEB6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DA250899-1B5B-411C-BE9D-84E14392FAF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607" y="1909642"/>
            <a:ext cx="7514612" cy="4226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F356E972-AA18-481E-BCFF-B77F46173E44}"/>
              </a:ext>
            </a:extLst>
          </p:cNvPr>
          <p:cNvSpPr txBox="1">
            <a:spLocks/>
          </p:cNvSpPr>
          <p:nvPr/>
        </p:nvSpPr>
        <p:spPr>
          <a:xfrm>
            <a:off x="3289607" y="1905000"/>
            <a:ext cx="7514612" cy="1064703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pt-BR" sz="2800" b="1" dirty="0">
                <a:solidFill>
                  <a:schemeClr val="accent2">
                    <a:lumMod val="75000"/>
                  </a:schemeClr>
                </a:solidFill>
              </a:rPr>
              <a:t>Impacto na área de TI</a:t>
            </a:r>
          </a:p>
          <a:p>
            <a:pPr marL="0" indent="0" algn="r">
              <a:buNone/>
            </a:pPr>
            <a:r>
              <a:rPr lang="pt-BR" sz="2800" b="1" dirty="0">
                <a:solidFill>
                  <a:schemeClr val="accent2">
                    <a:lumMod val="75000"/>
                  </a:schemeClr>
                </a:solidFill>
              </a:rPr>
              <a:t>e segurança da informação</a:t>
            </a:r>
          </a:p>
        </p:txBody>
      </p:sp>
    </p:spTree>
    <p:extLst>
      <p:ext uri="{BB962C8B-B14F-4D97-AF65-F5344CB8AC3E}">
        <p14:creationId xmlns:p14="http://schemas.microsoft.com/office/powerpoint/2010/main" val="1210480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745CBE-D358-439C-9DC0-063540F1C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Desafios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D6AA77-5C30-453D-ACAD-3724345C6E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Entendimento da Lei</a:t>
            </a:r>
          </a:p>
          <a:p>
            <a:r>
              <a:rPr lang="pt-BR" dirty="0"/>
              <a:t>Tempo e recursos </a:t>
            </a:r>
          </a:p>
          <a:p>
            <a:r>
              <a:rPr lang="pt-BR" dirty="0"/>
              <a:t>Governança de dados</a:t>
            </a:r>
          </a:p>
          <a:p>
            <a:r>
              <a:rPr lang="pt-BR" dirty="0"/>
              <a:t>Segurança em nuvem</a:t>
            </a:r>
          </a:p>
          <a:p>
            <a:r>
              <a:rPr lang="pt-BR" dirty="0"/>
              <a:t>Gerenciamento de </a:t>
            </a:r>
            <a:r>
              <a:rPr lang="pt-BR" dirty="0" err="1"/>
              <a:t>API’s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24635B7-8FC7-4193-A27D-DD93FC756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7C6C693-0403-442C-BB00-986CC26C6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609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A4E996-BF18-41B6-A7DD-43B250D16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Mudanças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6751331-2F01-4C87-87D0-9AC40E83C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Mais segurança para empresas e usuários?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F99F8B5-5385-4C7F-AC20-A779132B4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E831AF-ACB5-4E86-B196-7E1BC6734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363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A4E996-BF18-41B6-A7DD-43B250D16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Mudanças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6751331-2F01-4C87-87D0-9AC40E83C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Compromete ou dificulta as atividades relacionadas á segurança da informação?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F4122BC-B90B-4CF8-9294-138E99E57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F984A9-D995-4D55-8EC8-E4E37A52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195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9E28A5-4255-4232-A627-43CD0DC52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1FF096-9B6A-481F-B2DA-2227CFA63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288C50E-08B0-485C-B490-E819B3FC2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C4E4543-C60A-4DCF-B175-885577EDEB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608" y="1909642"/>
            <a:ext cx="7514610" cy="4226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794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FD8B5F-7FE8-4151-94CB-1DAD2E770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LGPD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8802FF1-3C47-4AEC-8DDE-87DCBF4A93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12C81F6-7C83-4954-8FE2-871C75393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AE8FE63-C498-4FDB-BFEA-50D7D8D56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752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B0F9E-F1DA-4935-BCDB-4EC73EE84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941799-9A45-42CA-8B07-289FEF469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 Inspirada nas diretrizes da General Data </a:t>
            </a:r>
            <a:r>
              <a:rPr lang="pt-BR" dirty="0" err="1"/>
              <a:t>Protection</a:t>
            </a:r>
            <a:r>
              <a:rPr lang="pt-BR" dirty="0"/>
              <a:t> </a:t>
            </a:r>
            <a:r>
              <a:rPr lang="pt-BR" dirty="0" err="1"/>
              <a:t>Regulation</a:t>
            </a:r>
            <a:r>
              <a:rPr lang="pt-BR" dirty="0"/>
              <a:t> (GDPR)</a:t>
            </a:r>
          </a:p>
          <a:p>
            <a:r>
              <a:rPr lang="pt-BR" dirty="0"/>
              <a:t>estabelecida pela União Europeia no mesmo ano</a:t>
            </a:r>
          </a:p>
          <a:p>
            <a:r>
              <a:rPr lang="pt-BR" dirty="0"/>
              <a:t>A GDPR é considerada padrão-ouro sobre o tema</a:t>
            </a:r>
          </a:p>
          <a:p>
            <a:r>
              <a:rPr lang="pt-BR" dirty="0"/>
              <a:t>a LGPD passou a valer em setembro de 2020</a:t>
            </a:r>
          </a:p>
          <a:p>
            <a:r>
              <a:rPr lang="pt-BR" dirty="0"/>
              <a:t>Multa pode chegar a 50 milhões de reais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A3643A34-0085-4F09-9ABE-8D95E506D71B}"/>
              </a:ext>
            </a:extLst>
          </p:cNvPr>
          <p:cNvSpPr txBox="1">
            <a:spLocks/>
          </p:cNvSpPr>
          <p:nvPr/>
        </p:nvSpPr>
        <p:spPr>
          <a:xfrm>
            <a:off x="2589212" y="6139821"/>
            <a:ext cx="8911687" cy="4118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pt-BR" sz="1400" dirty="0">
                <a:latin typeface="+mn-lt"/>
              </a:rPr>
              <a:t>LEI Nº 13.709 - Art. 1º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2AA02F90-7FFE-4FDD-BF61-9874D0FE6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184DC6D3-F045-4394-B8A0-0B220623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13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94AE3-0800-4FBB-B694-FEC424D8F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F5EC94E-2ABF-438E-B0FD-7C65ADA2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1FF0118-255D-4E74-A018-E9516F91B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5532E6E-1AEC-43C1-9803-99ACBEE62C6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925" y="1903338"/>
            <a:ext cx="8907976" cy="4238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5961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B0F9E-F1DA-4935-BCDB-4EC73EE84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941799-9A45-42CA-8B07-289FEF469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Esta Lei dispõe sobre o tratamento de </a:t>
            </a:r>
            <a:r>
              <a:rPr lang="pt-BR" b="1" dirty="0"/>
              <a:t>dados pessoais</a:t>
            </a:r>
            <a:r>
              <a:rPr lang="pt-BR" dirty="0"/>
              <a:t>, com o objetivo de </a:t>
            </a:r>
            <a:r>
              <a:rPr lang="pt-BR" b="1" dirty="0"/>
              <a:t>proteger os direitos </a:t>
            </a:r>
            <a:r>
              <a:rPr lang="pt-BR" dirty="0"/>
              <a:t>fundamentais: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de </a:t>
            </a:r>
            <a:r>
              <a:rPr lang="pt-BR" b="1" dirty="0"/>
              <a:t>liberdade</a:t>
            </a:r>
          </a:p>
          <a:p>
            <a:endParaRPr lang="pt-BR" dirty="0"/>
          </a:p>
          <a:p>
            <a:r>
              <a:rPr lang="pt-BR" dirty="0"/>
              <a:t>de </a:t>
            </a:r>
            <a:r>
              <a:rPr lang="pt-BR" b="1" dirty="0"/>
              <a:t>Privacidade</a:t>
            </a:r>
          </a:p>
          <a:p>
            <a:endParaRPr lang="pt-BR" dirty="0"/>
          </a:p>
          <a:p>
            <a:r>
              <a:rPr lang="pt-BR" dirty="0"/>
              <a:t>e o livre</a:t>
            </a:r>
            <a:r>
              <a:rPr lang="pt-BR" b="1" dirty="0"/>
              <a:t> desenvolvimento da personalidade </a:t>
            </a:r>
            <a:r>
              <a:rPr lang="pt-BR" dirty="0"/>
              <a:t>da pessoa natural.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A3643A34-0085-4F09-9ABE-8D95E506D71B}"/>
              </a:ext>
            </a:extLst>
          </p:cNvPr>
          <p:cNvSpPr txBox="1">
            <a:spLocks/>
          </p:cNvSpPr>
          <p:nvPr/>
        </p:nvSpPr>
        <p:spPr>
          <a:xfrm>
            <a:off x="2589212" y="6139821"/>
            <a:ext cx="8911687" cy="4118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pt-BR" sz="1400" dirty="0">
                <a:latin typeface="+mn-lt"/>
              </a:rPr>
              <a:t>LEI Nº 13.709 - Art. 1º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2AA02F90-7FFE-4FDD-BF61-9874D0FE6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184DC6D3-F045-4394-B8A0-0B220623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418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F76AB5-E137-4261-A8E1-00E1BBCCD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Direito dos Titulares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4F6919-545F-4226-94E8-A201696AD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35185"/>
            <a:ext cx="8915400" cy="437603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/>
              <a:t>O </a:t>
            </a:r>
            <a:r>
              <a:rPr lang="pt-BR" b="1" dirty="0"/>
              <a:t>titular</a:t>
            </a:r>
            <a:r>
              <a:rPr lang="pt-BR" dirty="0"/>
              <a:t> dos dados pessoais tem direito a obter do </a:t>
            </a:r>
            <a:r>
              <a:rPr lang="pt-BR" b="1" dirty="0"/>
              <a:t>controlador</a:t>
            </a:r>
            <a:r>
              <a:rPr lang="pt-BR" dirty="0"/>
              <a:t> a qualquer momento e mediante requisição:</a:t>
            </a:r>
          </a:p>
          <a:p>
            <a:pPr marL="0" indent="0">
              <a:buNone/>
            </a:pPr>
            <a:endParaRPr lang="pt-BR" dirty="0"/>
          </a:p>
          <a:p>
            <a:pPr marL="400050" indent="-400050">
              <a:buFont typeface="+mj-lt"/>
              <a:buAutoNum type="romanUcPeriod"/>
            </a:pPr>
            <a:r>
              <a:rPr lang="pt-BR" b="1" dirty="0"/>
              <a:t>Confirmação</a:t>
            </a:r>
            <a:r>
              <a:rPr lang="pt-BR" dirty="0"/>
              <a:t> da </a:t>
            </a:r>
            <a:r>
              <a:rPr lang="pt-BR" b="1" dirty="0"/>
              <a:t>existência</a:t>
            </a:r>
            <a:r>
              <a:rPr lang="pt-BR" dirty="0"/>
              <a:t> de tratamento;</a:t>
            </a:r>
          </a:p>
          <a:p>
            <a:pPr marL="400050" indent="-400050">
              <a:buFont typeface="+mj-lt"/>
              <a:buAutoNum type="romanUcPeriod"/>
            </a:pPr>
            <a:r>
              <a:rPr lang="pt-BR" b="1" dirty="0"/>
              <a:t>Acesso</a:t>
            </a:r>
            <a:r>
              <a:rPr lang="pt-BR" dirty="0"/>
              <a:t> aos dados;</a:t>
            </a:r>
          </a:p>
          <a:p>
            <a:pPr marL="400050" indent="-400050">
              <a:buFont typeface="+mj-lt"/>
              <a:buAutoNum type="romanUcPeriod"/>
            </a:pPr>
            <a:r>
              <a:rPr lang="pt-BR" b="1" dirty="0"/>
              <a:t>Correção</a:t>
            </a:r>
            <a:r>
              <a:rPr lang="pt-BR" dirty="0"/>
              <a:t> de dados incompletos, inexatos ou desatualizados;</a:t>
            </a:r>
          </a:p>
          <a:p>
            <a:pPr marL="400050" indent="-400050">
              <a:buFont typeface="+mj-lt"/>
              <a:buAutoNum type="romanUcPeriod"/>
            </a:pPr>
            <a:r>
              <a:rPr lang="pt-BR" b="1" dirty="0"/>
              <a:t>Anonimização</a:t>
            </a:r>
            <a:r>
              <a:rPr lang="pt-BR" dirty="0"/>
              <a:t>, bloqueio ou eliminação de dados desnecessários, excessivos ou tratados em desconformidade;</a:t>
            </a:r>
          </a:p>
          <a:p>
            <a:pPr marL="400050" indent="-400050">
              <a:buFont typeface="+mj-lt"/>
              <a:buAutoNum type="romanUcPeriod"/>
            </a:pPr>
            <a:r>
              <a:rPr lang="pt-BR" b="1" dirty="0"/>
              <a:t>Portabilidade</a:t>
            </a:r>
            <a:r>
              <a:rPr lang="pt-BR" dirty="0"/>
              <a:t> dos dados a outro fornecedor de serviço ou produto;</a:t>
            </a:r>
          </a:p>
          <a:p>
            <a:pPr marL="400050" indent="-400050">
              <a:buFont typeface="+mj-lt"/>
              <a:buAutoNum type="romanUcPeriod"/>
            </a:pPr>
            <a:r>
              <a:rPr lang="pt-BR" b="1" dirty="0"/>
              <a:t>Eliminação</a:t>
            </a:r>
            <a:r>
              <a:rPr lang="pt-BR" dirty="0"/>
              <a:t> dos dados pessoais tratados;</a:t>
            </a:r>
          </a:p>
          <a:p>
            <a:pPr marL="400050" indent="-400050">
              <a:buFont typeface="+mj-lt"/>
              <a:buAutoNum type="romanUcPeriod"/>
            </a:pPr>
            <a:r>
              <a:rPr lang="pt-BR" b="1" dirty="0"/>
              <a:t>Informação</a:t>
            </a:r>
            <a:r>
              <a:rPr lang="pt-BR" dirty="0"/>
              <a:t> das entidades com as quais o controlador realizou </a:t>
            </a:r>
            <a:r>
              <a:rPr lang="pt-BR" b="1" dirty="0"/>
              <a:t>uso compartilhado </a:t>
            </a:r>
            <a:r>
              <a:rPr lang="pt-BR" dirty="0"/>
              <a:t>de dados;</a:t>
            </a:r>
          </a:p>
          <a:p>
            <a:pPr marL="400050" indent="-400050">
              <a:buFont typeface="+mj-lt"/>
              <a:buAutoNum type="romanUcPeriod"/>
            </a:pPr>
            <a:r>
              <a:rPr lang="pt-BR" b="1" dirty="0"/>
              <a:t>Informação</a:t>
            </a:r>
            <a:r>
              <a:rPr lang="pt-BR" dirty="0"/>
              <a:t> sobre a possibilidade de </a:t>
            </a:r>
            <a:r>
              <a:rPr lang="pt-BR" b="1" dirty="0"/>
              <a:t>não fornecer </a:t>
            </a:r>
            <a:r>
              <a:rPr lang="pt-BR" dirty="0"/>
              <a:t>consentimento</a:t>
            </a:r>
            <a:r>
              <a:rPr lang="pt-BR" b="1" dirty="0"/>
              <a:t> </a:t>
            </a:r>
            <a:r>
              <a:rPr lang="pt-BR" dirty="0"/>
              <a:t>e sobre as </a:t>
            </a:r>
            <a:r>
              <a:rPr lang="pt-BR" b="1" dirty="0"/>
              <a:t>consequências </a:t>
            </a:r>
            <a:r>
              <a:rPr lang="pt-BR" dirty="0"/>
              <a:t>da negativa;</a:t>
            </a:r>
          </a:p>
          <a:p>
            <a:pPr marL="400050" indent="-400050">
              <a:buFont typeface="+mj-lt"/>
              <a:buAutoNum type="romanUcPeriod"/>
            </a:pPr>
            <a:r>
              <a:rPr lang="pt-BR" b="1" dirty="0"/>
              <a:t>Revogação</a:t>
            </a:r>
            <a:r>
              <a:rPr lang="pt-BR" dirty="0"/>
              <a:t> do consentimento;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2A3D378-3A20-4084-BAA4-22FD97514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BEE8C6E-5230-4EAF-8638-38B5469A4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26FB22AA-4E59-409E-B582-E720871B16C0}"/>
              </a:ext>
            </a:extLst>
          </p:cNvPr>
          <p:cNvSpPr txBox="1">
            <a:spLocks/>
          </p:cNvSpPr>
          <p:nvPr/>
        </p:nvSpPr>
        <p:spPr>
          <a:xfrm>
            <a:off x="2589212" y="6139821"/>
            <a:ext cx="8911687" cy="4118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pt-BR" sz="1400" dirty="0">
                <a:latin typeface="+mn-lt"/>
              </a:rPr>
              <a:t>LEI Nº 13.709 - Art. 18º</a:t>
            </a:r>
          </a:p>
        </p:txBody>
      </p:sp>
    </p:spTree>
    <p:extLst>
      <p:ext uri="{BB962C8B-B14F-4D97-AF65-F5344CB8AC3E}">
        <p14:creationId xmlns:p14="http://schemas.microsoft.com/office/powerpoint/2010/main" val="1138407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7C1164-2123-4D34-89FC-6CF46F08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REALIZAR O TRATAMENTO DOS DADOS PESSOAIS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7DB0A9-C9B2-4345-8E16-0F6A2825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AACC6C2-A56E-414E-A54F-AC3A3B721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A5DF344-3326-4AC2-9F32-4DC07C1F4C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353" y="1905000"/>
            <a:ext cx="7531120" cy="423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1120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F76AB5-E137-4261-A8E1-00E1BBCCD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Direitos - Exclusão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31EFD0F-6E94-416A-8170-8905E0E9A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9C4195-1A0F-41BD-AD49-87FB2AD07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8719BB2-A929-4184-B3D3-9DA42217F07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1913" y="1905000"/>
            <a:ext cx="6350000" cy="423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9865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B0F9E-F1DA-4935-BCDB-4EC73EE84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LEI Nº 13.853, DE 8 DE JULHO DE 2019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941799-9A45-42CA-8B07-289FEF469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Altera a Lei nº 13.709, de 14 de agosto de 2018, para dispor sobre a proteção de dados pessoais e para criar a </a:t>
            </a:r>
            <a:r>
              <a:rPr lang="pt-BR" b="1" dirty="0"/>
              <a:t>Autoridade Nacional de Proteção de Dados</a:t>
            </a:r>
            <a:r>
              <a:rPr lang="pt-BR" dirty="0"/>
              <a:t>; e dá outras providências.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2DC60B6-3498-47EA-BFBB-AC551B996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2DB705-6344-4F32-A8B1-E02677D39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267989"/>
      </p:ext>
    </p:extLst>
  </p:cSld>
  <p:clrMapOvr>
    <a:masterClrMapping/>
  </p:clrMapOvr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354</TotalTime>
  <Words>538</Words>
  <Application>Microsoft Office PowerPoint</Application>
  <PresentationFormat>Widescreen</PresentationFormat>
  <Paragraphs>104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Century Gothic</vt:lpstr>
      <vt:lpstr>Titillium Web</vt:lpstr>
      <vt:lpstr>Wingdings 3</vt:lpstr>
      <vt:lpstr>Cacho</vt:lpstr>
      <vt:lpstr>LGPD</vt:lpstr>
      <vt:lpstr>LGPD</vt:lpstr>
      <vt:lpstr>O que é?</vt:lpstr>
      <vt:lpstr>Apresentação do PowerPoint</vt:lpstr>
      <vt:lpstr>O que é?</vt:lpstr>
      <vt:lpstr>Direito dos Titulares</vt:lpstr>
      <vt:lpstr>COMO REALIZAR O TRATAMENTO DOS DADOS PESSOAIS</vt:lpstr>
      <vt:lpstr>Direitos - Exclusão</vt:lpstr>
      <vt:lpstr>LEI Nº 13.853, DE 8 DE JULHO DE 2019</vt:lpstr>
      <vt:lpstr>LGPD – Por que surgiu?</vt:lpstr>
      <vt:lpstr>Apresentação do PowerPoint</vt:lpstr>
      <vt:lpstr>Dado Anonimizado</vt:lpstr>
      <vt:lpstr>Legislação</vt:lpstr>
      <vt:lpstr>Desafios</vt:lpstr>
      <vt:lpstr>Mudanças</vt:lpstr>
      <vt:lpstr>Mudanças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LGPD</dc:title>
  <dc:creator>Charles Oliveira</dc:creator>
  <cp:lastModifiedBy>Charles Oliveira</cp:lastModifiedBy>
  <cp:revision>2</cp:revision>
  <dcterms:created xsi:type="dcterms:W3CDTF">2022-03-29T14:02:23Z</dcterms:created>
  <dcterms:modified xsi:type="dcterms:W3CDTF">2022-03-29T19:57:12Z</dcterms:modified>
</cp:coreProperties>
</file>

<file path=docProps/thumbnail.jpeg>
</file>